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slide" Target="slides/slide10.xml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Previsão de Internação por Suspeita de Dengue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6280190" y="4095578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Olá, meu nome é Kelly e neste vídeo vou apresentar o meu trabalho de aprendizado supervisionado, desenvolvido de forma individual. Este projeto teve como foco demonstrar uma aplicação prática e eficiente do aprendizado de máquina na área da saúde. O principal objetivo foi utilizar modelos preditivos para identificar, com base em dados clínicos, se um paciente com suspeita de dengue precisará ou não ser hospitalizado.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793790" y="159436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Conclusão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793790" y="2643307"/>
            <a:ext cx="7556421" cy="3991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Os modelos de Regressão Logística e Random Forest, utilizando dados do SUS de 2025, mostraram boa performance na previsão da necessidade de internação por suspeita de dengue, alcançando acurácias de 90% e 89%, respectivamente. O cuidado no pré-processamento, incluindo limpeza, codificação e normalização, foi fundamental para garantir a qualidade dos dados. A avaliação dos modelos revelou desafios com a classificação da classe majoritária, e a falha do SMOTE em melhorar o desempenho destacou a necessidade de abordagens específicas para lidar com dados desbalanceados. Em resumo, a solução proposta é promissora para apoiar decisões clínicas e otimizar recursos durante surtos de dengue.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6280190" y="134766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Por que prever internações por dengue?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280200" y="3105467"/>
            <a:ext cx="7556400" cy="4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Char char="●"/>
            </a:pPr>
            <a:r>
              <a:rPr lang="en-US" sz="1750">
                <a:solidFill>
                  <a:srgbClr val="E5E0DF"/>
                </a:solidFill>
              </a:rPr>
              <a:t>A dengue é uma doença tropical que exige atenção urgente na gestão de recursos hospitalares.</a:t>
            </a:r>
            <a:endParaRPr sz="1750">
              <a:solidFill>
                <a:srgbClr val="E5E0DF"/>
              </a:solidFill>
            </a:endParaRPr>
          </a:p>
          <a:p>
            <a:pPr indent="-339725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Char char="●"/>
            </a:pPr>
            <a:r>
              <a:rPr lang="en-US" sz="1750">
                <a:solidFill>
                  <a:srgbClr val="E5E0DF"/>
                </a:solidFill>
              </a:rPr>
              <a:t>Identificar antecipadamente quais pacientes precisarão de internação é crucial, não só para otimizar a alocação de leitos e equipes, mas também para salvar vidas.</a:t>
            </a:r>
            <a:endParaRPr sz="1750">
              <a:solidFill>
                <a:srgbClr val="E5E0DF"/>
              </a:solidFill>
            </a:endParaRPr>
          </a:p>
          <a:p>
            <a:pPr indent="-339725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Char char="●"/>
            </a:pPr>
            <a:r>
              <a:rPr lang="en-US" sz="1750">
                <a:solidFill>
                  <a:srgbClr val="E5E0DF"/>
                </a:solidFill>
              </a:rPr>
              <a:t>Esse desafio envolve múltiplas variáveis clínicas, como sintomas e condições médicas pré-existentes, que influenciam a decisão de internar um paciente.</a:t>
            </a:r>
            <a:endParaRPr sz="1750">
              <a:solidFill>
                <a:srgbClr val="E5E0DF"/>
              </a:solidFill>
            </a:endParaRPr>
          </a:p>
          <a:p>
            <a:pPr indent="-339725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Char char="●"/>
            </a:pPr>
            <a:r>
              <a:rPr lang="en-US" sz="1750">
                <a:solidFill>
                  <a:srgbClr val="E5E0DF"/>
                </a:solidFill>
              </a:rPr>
              <a:t>Este projeto, portanto, busca contribuir com uma solução preditiva para esse problema.</a:t>
            </a:r>
            <a:endParaRPr sz="1750">
              <a:solidFill>
                <a:srgbClr val="E5E0DF"/>
              </a:solidFill>
            </a:endParaRPr>
          </a:p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6416915" y="885072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Origem e Estrutura dos Dados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6280200" y="3040660"/>
            <a:ext cx="75564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base de dados foi construída a partir de informações públicas do Sistema Único de Saúde (SUS), referentes ao ano de 2025.</a:t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 conjunto final possui 1.000 registros e 17 variáveis, incluindo idade, sexo, sintomas relatados e presença de comorbidades.</a:t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Os dados representam pacientes com suspeita de dengue e foram utilizados para treinar e testar os modelos de aprendizado supervisionado.</a:t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6172200" y="656511"/>
            <a:ext cx="7772400" cy="122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Inter"/>
              <a:buNone/>
            </a:pPr>
            <a:r>
              <a:rPr b="1" lang="en-US" sz="3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Detalhamento da Limpeza e Pré-processamento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172200" y="2945776"/>
            <a:ext cx="77724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Valores ausentes foram tratados com a média (variáveis numéricas) e o modo (variáveis categóricas).</a:t>
            </a:r>
            <a:br>
              <a:rPr lang="en-US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</a:br>
            <a:endParaRPr sz="170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Variáveis categóricas foram transformadas com one-hot encoding para serem interpretadas pelos modelos.</a:t>
            </a:r>
            <a:br>
              <a:rPr lang="en-US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</a:br>
            <a:endParaRPr sz="170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6550" lvl="0" marL="45720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As variáveis numéricas foram normalizadas com MinMaxScaler, garantindo que estivessem na mesma escala.</a:t>
            </a:r>
            <a:endParaRPr sz="170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6280190" y="152066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Modelos Aplicados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6280190" y="256960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Escolhi dois modelos de aprendizado supervisionado para classificação binária: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6280190" y="3550563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Regressão Logística: é um modelo linear que tenta prever a probabilidade de uma classe em uma escala de 0 a 1, baseando-se na combinação linear das variáveis de entrada.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6280190" y="525732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Random Forest: é um ensemble de árvores de decisão, o que significa que ele cria várias árvores de decisão e faz a média dos resultados de todas elas para gerar a previsão final.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6036707" y="482160"/>
            <a:ext cx="4344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0"/>
              <a:buFont typeface="Inter"/>
              <a:buNone/>
            </a:pPr>
            <a:r>
              <a:rPr b="1" lang="en-US" sz="30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Soluções e Resultados</a:t>
            </a:r>
            <a:endParaRPr sz="3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6036750" y="1458092"/>
            <a:ext cx="8043300" cy="6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A variável-alvo da análise foi </a:t>
            </a:r>
            <a:r>
              <a:rPr b="1" lang="en-US" sz="1700">
                <a:solidFill>
                  <a:srgbClr val="E5E0DF"/>
                </a:solidFill>
              </a:rPr>
              <a:t>HOSPITALIZ</a:t>
            </a:r>
            <a:r>
              <a:rPr lang="en-US" sz="1700">
                <a:solidFill>
                  <a:srgbClr val="E5E0DF"/>
                </a:solidFill>
              </a:rPr>
              <a:t>, que indica se o paciente foi hospitalizado ou não.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A partir dos dados pré-processados, apliquei dois modelos de classificação: </a:t>
            </a:r>
            <a:r>
              <a:rPr b="1" lang="en-US" sz="1700">
                <a:solidFill>
                  <a:srgbClr val="E5E0DF"/>
                </a:solidFill>
              </a:rPr>
              <a:t>Regressão Logística</a:t>
            </a:r>
            <a:r>
              <a:rPr lang="en-US" sz="1700">
                <a:solidFill>
                  <a:srgbClr val="E5E0DF"/>
                </a:solidFill>
              </a:rPr>
              <a:t> e </a:t>
            </a:r>
            <a:r>
              <a:rPr b="1" lang="en-US" sz="1700">
                <a:solidFill>
                  <a:srgbClr val="E5E0DF"/>
                </a:solidFill>
              </a:rPr>
              <a:t>Random Forest</a:t>
            </a:r>
            <a:r>
              <a:rPr lang="en-US" sz="1700">
                <a:solidFill>
                  <a:srgbClr val="E5E0DF"/>
                </a:solidFill>
              </a:rPr>
              <a:t>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A </a:t>
            </a:r>
            <a:r>
              <a:rPr b="1" lang="en-US" sz="1700">
                <a:solidFill>
                  <a:srgbClr val="E5E0DF"/>
                </a:solidFill>
              </a:rPr>
              <a:t>Regressão Logística</a:t>
            </a:r>
            <a:r>
              <a:rPr lang="en-US" sz="1700">
                <a:solidFill>
                  <a:srgbClr val="E5E0DF"/>
                </a:solidFill>
              </a:rPr>
              <a:t> obteve </a:t>
            </a:r>
            <a:r>
              <a:rPr b="1" lang="en-US" sz="1700">
                <a:solidFill>
                  <a:srgbClr val="E5E0DF"/>
                </a:solidFill>
              </a:rPr>
              <a:t>90% de acurácia</a:t>
            </a:r>
            <a:r>
              <a:rPr lang="en-US" sz="1700">
                <a:solidFill>
                  <a:srgbClr val="E5E0DF"/>
                </a:solidFill>
              </a:rPr>
              <a:t>, e a </a:t>
            </a:r>
            <a:r>
              <a:rPr b="1" lang="en-US" sz="1700">
                <a:solidFill>
                  <a:srgbClr val="E5E0DF"/>
                </a:solidFill>
              </a:rPr>
              <a:t>Random Forest</a:t>
            </a:r>
            <a:r>
              <a:rPr lang="en-US" sz="1700">
                <a:solidFill>
                  <a:srgbClr val="E5E0DF"/>
                </a:solidFill>
              </a:rPr>
              <a:t>, </a:t>
            </a:r>
            <a:r>
              <a:rPr b="1" lang="en-US" sz="1700">
                <a:solidFill>
                  <a:srgbClr val="E5E0DF"/>
                </a:solidFill>
              </a:rPr>
              <a:t>89%</a:t>
            </a:r>
            <a:r>
              <a:rPr lang="en-US" sz="1700">
                <a:solidFill>
                  <a:srgbClr val="E5E0DF"/>
                </a:solidFill>
              </a:rPr>
              <a:t>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Avaliei os modelos com métricas como </a:t>
            </a:r>
            <a:r>
              <a:rPr b="1" lang="en-US" sz="1700">
                <a:solidFill>
                  <a:srgbClr val="E5E0DF"/>
                </a:solidFill>
              </a:rPr>
              <a:t>precisão, recall, F1-score</a:t>
            </a:r>
            <a:r>
              <a:rPr lang="en-US" sz="1700">
                <a:solidFill>
                  <a:srgbClr val="E5E0DF"/>
                </a:solidFill>
              </a:rPr>
              <a:t> e </a:t>
            </a:r>
            <a:r>
              <a:rPr b="1" lang="en-US" sz="1700">
                <a:solidFill>
                  <a:srgbClr val="E5E0DF"/>
                </a:solidFill>
              </a:rPr>
              <a:t>matriz de confusão</a:t>
            </a:r>
            <a:r>
              <a:rPr lang="en-US" sz="1700">
                <a:solidFill>
                  <a:srgbClr val="E5E0DF"/>
                </a:solidFill>
              </a:rPr>
              <a:t>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Apesar da boa acurácia geral, a Regressão Logística teve desempenho muito baixo na classe "não internado", com precisão e recall próximos de zero.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Char char="●"/>
            </a:pPr>
            <a:r>
              <a:rPr lang="en-US" sz="1700">
                <a:solidFill>
                  <a:srgbClr val="E5E0DF"/>
                </a:solidFill>
              </a:rPr>
              <a:t>Esse comportamento é comum em </a:t>
            </a:r>
            <a:r>
              <a:rPr b="1" lang="en-US" sz="1700">
                <a:solidFill>
                  <a:srgbClr val="E5E0DF"/>
                </a:solidFill>
              </a:rPr>
              <a:t>conjuntos de dados desbalanceados</a:t>
            </a:r>
            <a:r>
              <a:rPr lang="en-US" sz="1700">
                <a:solidFill>
                  <a:srgbClr val="E5E0DF"/>
                </a:solidFill>
              </a:rPr>
              <a:t>, como o deste projeto, onde a maioria dos pacientes não precisou ser internada.</a:t>
            </a:r>
            <a:endParaRPr sz="1700">
              <a:solidFill>
                <a:srgbClr val="E5E0DF"/>
              </a:solidFill>
            </a:endParaRPr>
          </a:p>
        </p:txBody>
      </p:sp>
      <p:pic>
        <p:nvPicPr>
          <p:cNvPr descr="preencoded.png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25" y="1635800"/>
            <a:ext cx="5486400" cy="468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6036707" y="6773466"/>
            <a:ext cx="8043386" cy="25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Inter"/>
              <a:buNone/>
            </a:pPr>
            <a:r>
              <a:rPr b="1" lang="en-US" sz="4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Resultados</a:t>
            </a:r>
            <a:endParaRPr sz="4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095" y="1845945"/>
            <a:ext cx="6290191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7734" y="1845945"/>
            <a:ext cx="6290191" cy="52599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7587734" y="7350204"/>
            <a:ext cx="6290191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6280190" y="2246471"/>
            <a:ext cx="607099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Desafios e Limitações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280190" y="329541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Para tentar equilibrar as classes, experimentei a técnica SMOTE, que gera exemplos sintéticos da classe minoritária.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Os resultados, porém, não melhoraram e em alguns casos pioram a performance.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6280190" y="525732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Decidi, então, manter os dados originais e justificar essa escolha na conclusão.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793790" y="124563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lang="en-US" sz="44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Trabalhos Futuros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793790" y="229457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Para aprimorar o trabalho, sugiro: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793800" y="3061799"/>
            <a:ext cx="75564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</a:rPr>
              <a:t>Realizar o </a:t>
            </a:r>
            <a:r>
              <a:rPr b="1" lang="en-US" sz="1700">
                <a:solidFill>
                  <a:srgbClr val="E5E0DF"/>
                </a:solidFill>
              </a:rPr>
              <a:t>ajuste fino dos parâmetros</a:t>
            </a:r>
            <a:r>
              <a:rPr lang="en-US" sz="1700">
                <a:solidFill>
                  <a:srgbClr val="E5E0DF"/>
                </a:solidFill>
              </a:rPr>
              <a:t> dos modelos (hyperparameter tuning) para melhorar o desempenho.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</a:rPr>
              <a:t>Testar </a:t>
            </a:r>
            <a:r>
              <a:rPr b="1" lang="en-US" sz="1700">
                <a:solidFill>
                  <a:srgbClr val="E5E0DF"/>
                </a:solidFill>
              </a:rPr>
              <a:t>algoritmos mais avançados</a:t>
            </a:r>
            <a:r>
              <a:rPr lang="en-US" sz="1700">
                <a:solidFill>
                  <a:srgbClr val="E5E0DF"/>
                </a:solidFill>
              </a:rPr>
              <a:t>, como XGBoost ou redes neurais, que lidam melhor com dados complexos e desbalanceados.</a:t>
            </a:r>
            <a:br>
              <a:rPr lang="en-US" sz="1700">
                <a:solidFill>
                  <a:srgbClr val="E5E0DF"/>
                </a:solidFill>
              </a:rPr>
            </a:br>
            <a:endParaRPr sz="1700">
              <a:solidFill>
                <a:srgbClr val="E5E0DF"/>
              </a:solidFill>
            </a:endParaRPr>
          </a:p>
          <a:p>
            <a:pPr indent="-336550" lvl="0" marL="45720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Inter"/>
              <a:buChar char="•"/>
            </a:pPr>
            <a:r>
              <a:rPr lang="en-US" sz="1700">
                <a:solidFill>
                  <a:srgbClr val="E5E0DF"/>
                </a:solidFill>
              </a:rPr>
              <a:t>Incluir </a:t>
            </a:r>
            <a:r>
              <a:rPr b="1" lang="en-US" sz="1700">
                <a:solidFill>
                  <a:srgbClr val="E5E0DF"/>
                </a:solidFill>
              </a:rPr>
              <a:t>mais variáveis clínicas e sociodemográficas</a:t>
            </a:r>
            <a:r>
              <a:rPr lang="en-US" sz="1700">
                <a:solidFill>
                  <a:srgbClr val="E5E0DF"/>
                </a:solidFill>
              </a:rPr>
              <a:t>, como histórico de comorbidades, para aumentar a precisão das previsões.</a:t>
            </a:r>
            <a:endParaRPr sz="1700">
              <a:solidFill>
                <a:srgbClr val="E5E0DF"/>
              </a:solidFill>
            </a:endParaRPr>
          </a:p>
          <a:p>
            <a:pPr indent="0" lvl="0" marL="45720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